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Playfair Display"/>
      <p:regular r:id="rId20"/>
      <p:bold r:id="rId21"/>
      <p:italic r:id="rId22"/>
      <p:boldItalic r:id="rId23"/>
    </p:embeddedFont>
    <p:embeddedFont>
      <p:font typeface="Raleway Light"/>
      <p:regular r:id="rId24"/>
      <p:bold r:id="rId25"/>
      <p:italic r:id="rId26"/>
      <p:boldItalic r:id="rId27"/>
    </p:embeddedFont>
    <p:embeddedFont>
      <p:font typeface="Playfair Display SemiBold"/>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regular.fntdata"/><Relationship Id="rId22" Type="http://schemas.openxmlformats.org/officeDocument/2006/relationships/font" Target="fonts/PlayfairDisplay-italic.fntdata"/><Relationship Id="rId21" Type="http://schemas.openxmlformats.org/officeDocument/2006/relationships/font" Target="fonts/PlayfairDisplay-bold.fntdata"/><Relationship Id="rId24" Type="http://schemas.openxmlformats.org/officeDocument/2006/relationships/font" Target="fonts/RalewayLight-regular.fntdata"/><Relationship Id="rId23" Type="http://schemas.openxmlformats.org/officeDocument/2006/relationships/font" Target="fonts/PlayfairDispl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Light-italic.fntdata"/><Relationship Id="rId25" Type="http://schemas.openxmlformats.org/officeDocument/2006/relationships/font" Target="fonts/RalewayLight-bold.fntdata"/><Relationship Id="rId28" Type="http://schemas.openxmlformats.org/officeDocument/2006/relationships/font" Target="fonts/PlayfairDisplaySemiBold-regular.fntdata"/><Relationship Id="rId27" Type="http://schemas.openxmlformats.org/officeDocument/2006/relationships/font" Target="fonts/RalewayLigh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fairDisplaySemi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ayfairDisplaySemiBold-boldItalic.fntdata"/><Relationship Id="rId30" Type="http://schemas.openxmlformats.org/officeDocument/2006/relationships/font" Target="fonts/PlayfairDisplaySemi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d13a3f729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d13a3f72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f98d99b9c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f98d99b9c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d13a3f7298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d13a3f7298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Alyssa: Heart disease is accompanied by dysfunction of the gut microbiome. Recent studies have shown that this relationship is a complex feedback loop mediated by metabolites in the bloodstream. Multi-omics data from large cohorts studies can help us identify biomarkers, providing a premise for mechanistic models and hypotheses. The gut microbiome is specifically of interest as a therapeutic target for heart disease because the composition (and thus the metabolites it produces) can be altered via diet.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d13a3f729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d13a3f729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Alyssa: The data we analyze here comes from the European MetaCardis cohort. Subgroups include healthy controls, heart disease patients being treated, and controls not diagnosed with heart disease, but metabolically matched to heart disease patients, treated or untreated. This study identified biomarkers of heart disease in the microbiome/metabolome, and saw th</a:t>
            </a:r>
            <a:r>
              <a:rPr lang="en"/>
              <a:t>at </a:t>
            </a:r>
            <a:r>
              <a:rPr lang="en">
                <a:solidFill>
                  <a:srgbClr val="222222"/>
                </a:solidFill>
                <a:highlight>
                  <a:srgbClr val="FFFFFF"/>
                </a:highlight>
              </a:rPr>
              <a:t>about 75% of the features that distinguish individuals with IHD from healthy individuals after adjustment for effects of medication and lifestyle are present in individuals exhibiting dysmetabolism, suggesting that major alterations of the gut microbiome and metabolome might begin long before clinical onset of IHD. We decided to use their publicly available data to create a ML tool that predicts heart disease risk for an individual from only basic demographic information, microbiome, and blood metabolome features.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f98d99b9c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f98d99b9c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f98d99b9c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f98d99b9c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f98d99b9c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f98d99b9c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f98d99b9cb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f98d99b9cb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f98d99b9cb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f98d99b9cb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f98d99b9c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f98d99b9c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rgbClr val="EFEFEF"/>
              </a:buClr>
              <a:buSzPts val="2800"/>
              <a:buFont typeface="Playfair Display SemiBold"/>
              <a:buNone/>
              <a:defRPr sz="2800">
                <a:solidFill>
                  <a:srgbClr val="EFEFEF"/>
                </a:solidFill>
                <a:latin typeface="Playfair Display SemiBold"/>
                <a:ea typeface="Playfair Display SemiBold"/>
                <a:cs typeface="Playfair Display SemiBold"/>
                <a:sym typeface="Playfair Display SemiBold"/>
              </a:defRPr>
            </a:lvl1pPr>
            <a:lvl2pPr lvl="1">
              <a:spcBef>
                <a:spcPts val="0"/>
              </a:spcBef>
              <a:spcAft>
                <a:spcPts val="0"/>
              </a:spcAft>
              <a:buClr>
                <a:srgbClr val="D9D9D9"/>
              </a:buClr>
              <a:buSzPts val="2800"/>
              <a:buNone/>
              <a:defRPr sz="2800">
                <a:solidFill>
                  <a:srgbClr val="D9D9D9"/>
                </a:solidFill>
              </a:defRPr>
            </a:lvl2pPr>
            <a:lvl3pPr lvl="2">
              <a:spcBef>
                <a:spcPts val="0"/>
              </a:spcBef>
              <a:spcAft>
                <a:spcPts val="0"/>
              </a:spcAft>
              <a:buClr>
                <a:srgbClr val="D9D9D9"/>
              </a:buClr>
              <a:buSzPts val="2800"/>
              <a:buNone/>
              <a:defRPr sz="2800">
                <a:solidFill>
                  <a:srgbClr val="D9D9D9"/>
                </a:solidFill>
              </a:defRPr>
            </a:lvl3pPr>
            <a:lvl4pPr lvl="3">
              <a:spcBef>
                <a:spcPts val="0"/>
              </a:spcBef>
              <a:spcAft>
                <a:spcPts val="0"/>
              </a:spcAft>
              <a:buClr>
                <a:srgbClr val="D9D9D9"/>
              </a:buClr>
              <a:buSzPts val="2800"/>
              <a:buNone/>
              <a:defRPr sz="2800">
                <a:solidFill>
                  <a:srgbClr val="D9D9D9"/>
                </a:solidFill>
              </a:defRPr>
            </a:lvl4pPr>
            <a:lvl5pPr lvl="4">
              <a:spcBef>
                <a:spcPts val="0"/>
              </a:spcBef>
              <a:spcAft>
                <a:spcPts val="0"/>
              </a:spcAft>
              <a:buClr>
                <a:srgbClr val="D9D9D9"/>
              </a:buClr>
              <a:buSzPts val="2800"/>
              <a:buNone/>
              <a:defRPr sz="2800">
                <a:solidFill>
                  <a:srgbClr val="D9D9D9"/>
                </a:solidFill>
              </a:defRPr>
            </a:lvl5pPr>
            <a:lvl6pPr lvl="5">
              <a:spcBef>
                <a:spcPts val="0"/>
              </a:spcBef>
              <a:spcAft>
                <a:spcPts val="0"/>
              </a:spcAft>
              <a:buClr>
                <a:srgbClr val="D9D9D9"/>
              </a:buClr>
              <a:buSzPts val="2800"/>
              <a:buNone/>
              <a:defRPr sz="2800">
                <a:solidFill>
                  <a:srgbClr val="D9D9D9"/>
                </a:solidFill>
              </a:defRPr>
            </a:lvl6pPr>
            <a:lvl7pPr lvl="6">
              <a:spcBef>
                <a:spcPts val="0"/>
              </a:spcBef>
              <a:spcAft>
                <a:spcPts val="0"/>
              </a:spcAft>
              <a:buClr>
                <a:srgbClr val="D9D9D9"/>
              </a:buClr>
              <a:buSzPts val="2800"/>
              <a:buNone/>
              <a:defRPr sz="2800">
                <a:solidFill>
                  <a:srgbClr val="D9D9D9"/>
                </a:solidFill>
              </a:defRPr>
            </a:lvl7pPr>
            <a:lvl8pPr lvl="7">
              <a:spcBef>
                <a:spcPts val="0"/>
              </a:spcBef>
              <a:spcAft>
                <a:spcPts val="0"/>
              </a:spcAft>
              <a:buClr>
                <a:srgbClr val="D9D9D9"/>
              </a:buClr>
              <a:buSzPts val="2800"/>
              <a:buNone/>
              <a:defRPr sz="2800">
                <a:solidFill>
                  <a:srgbClr val="D9D9D9"/>
                </a:solidFill>
              </a:defRPr>
            </a:lvl8pPr>
            <a:lvl9pPr lvl="8">
              <a:spcBef>
                <a:spcPts val="0"/>
              </a:spcBef>
              <a:spcAft>
                <a:spcPts val="0"/>
              </a:spcAft>
              <a:buClr>
                <a:srgbClr val="D9D9D9"/>
              </a:buClr>
              <a:buSzPts val="2800"/>
              <a:buNone/>
              <a:defRPr sz="2800">
                <a:solidFill>
                  <a:srgbClr val="D9D9D9"/>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rgbClr val="EFEFEF"/>
              </a:buClr>
              <a:buSzPts val="1800"/>
              <a:buFont typeface="Raleway Light"/>
              <a:buChar char="●"/>
              <a:defRPr sz="1800">
                <a:solidFill>
                  <a:srgbClr val="EFEFEF"/>
                </a:solidFill>
                <a:latin typeface="Raleway Light"/>
                <a:ea typeface="Raleway Light"/>
                <a:cs typeface="Raleway Light"/>
                <a:sym typeface="Raleway Light"/>
              </a:defRPr>
            </a:lvl1pPr>
            <a:lvl2pPr indent="-317500" lvl="1" marL="914400">
              <a:lnSpc>
                <a:spcPct val="115000"/>
              </a:lnSpc>
              <a:spcBef>
                <a:spcPts val="0"/>
              </a:spcBef>
              <a:spcAft>
                <a:spcPts val="0"/>
              </a:spcAft>
              <a:buClr>
                <a:srgbClr val="EFEFEF"/>
              </a:buClr>
              <a:buSzPts val="1400"/>
              <a:buFont typeface="Raleway Light"/>
              <a:buChar char="○"/>
              <a:defRPr>
                <a:solidFill>
                  <a:srgbClr val="EFEFEF"/>
                </a:solidFill>
                <a:latin typeface="Raleway Light"/>
                <a:ea typeface="Raleway Light"/>
                <a:cs typeface="Raleway Light"/>
                <a:sym typeface="Raleway Light"/>
              </a:defRPr>
            </a:lvl2pPr>
            <a:lvl3pPr indent="-317500" lvl="2" marL="1371600">
              <a:lnSpc>
                <a:spcPct val="115000"/>
              </a:lnSpc>
              <a:spcBef>
                <a:spcPts val="0"/>
              </a:spcBef>
              <a:spcAft>
                <a:spcPts val="0"/>
              </a:spcAft>
              <a:buClr>
                <a:srgbClr val="EFEFEF"/>
              </a:buClr>
              <a:buSzPts val="1400"/>
              <a:buFont typeface="Raleway Light"/>
              <a:buChar char="■"/>
              <a:defRPr>
                <a:solidFill>
                  <a:srgbClr val="EFEFEF"/>
                </a:solidFill>
                <a:latin typeface="Raleway Light"/>
                <a:ea typeface="Raleway Light"/>
                <a:cs typeface="Raleway Light"/>
                <a:sym typeface="Raleway Light"/>
              </a:defRPr>
            </a:lvl3pPr>
            <a:lvl4pPr indent="-317500" lvl="3" marL="1828800">
              <a:lnSpc>
                <a:spcPct val="115000"/>
              </a:lnSpc>
              <a:spcBef>
                <a:spcPts val="0"/>
              </a:spcBef>
              <a:spcAft>
                <a:spcPts val="0"/>
              </a:spcAft>
              <a:buClr>
                <a:srgbClr val="EFEFEF"/>
              </a:buClr>
              <a:buSzPts val="1400"/>
              <a:buFont typeface="Raleway Light"/>
              <a:buChar char="●"/>
              <a:defRPr>
                <a:solidFill>
                  <a:srgbClr val="EFEFEF"/>
                </a:solidFill>
                <a:latin typeface="Raleway Light"/>
                <a:ea typeface="Raleway Light"/>
                <a:cs typeface="Raleway Light"/>
                <a:sym typeface="Raleway Light"/>
              </a:defRPr>
            </a:lvl4pPr>
            <a:lvl5pPr indent="-317500" lvl="4" marL="2286000">
              <a:lnSpc>
                <a:spcPct val="115000"/>
              </a:lnSpc>
              <a:spcBef>
                <a:spcPts val="0"/>
              </a:spcBef>
              <a:spcAft>
                <a:spcPts val="0"/>
              </a:spcAft>
              <a:buClr>
                <a:srgbClr val="EFEFEF"/>
              </a:buClr>
              <a:buSzPts val="1400"/>
              <a:buFont typeface="Raleway Light"/>
              <a:buChar char="○"/>
              <a:defRPr>
                <a:solidFill>
                  <a:srgbClr val="EFEFEF"/>
                </a:solidFill>
                <a:latin typeface="Raleway Light"/>
                <a:ea typeface="Raleway Light"/>
                <a:cs typeface="Raleway Light"/>
                <a:sym typeface="Raleway Light"/>
              </a:defRPr>
            </a:lvl5pPr>
            <a:lvl6pPr indent="-317500" lvl="5" marL="2743200">
              <a:lnSpc>
                <a:spcPct val="115000"/>
              </a:lnSpc>
              <a:spcBef>
                <a:spcPts val="0"/>
              </a:spcBef>
              <a:spcAft>
                <a:spcPts val="0"/>
              </a:spcAft>
              <a:buClr>
                <a:srgbClr val="EFEFEF"/>
              </a:buClr>
              <a:buSzPts val="1400"/>
              <a:buFont typeface="Raleway Light"/>
              <a:buChar char="■"/>
              <a:defRPr>
                <a:solidFill>
                  <a:srgbClr val="EFEFEF"/>
                </a:solidFill>
                <a:latin typeface="Raleway Light"/>
                <a:ea typeface="Raleway Light"/>
                <a:cs typeface="Raleway Light"/>
                <a:sym typeface="Raleway Light"/>
              </a:defRPr>
            </a:lvl6pPr>
            <a:lvl7pPr indent="-317500" lvl="6" marL="3200400">
              <a:lnSpc>
                <a:spcPct val="115000"/>
              </a:lnSpc>
              <a:spcBef>
                <a:spcPts val="0"/>
              </a:spcBef>
              <a:spcAft>
                <a:spcPts val="0"/>
              </a:spcAft>
              <a:buClr>
                <a:srgbClr val="EFEFEF"/>
              </a:buClr>
              <a:buSzPts val="1400"/>
              <a:buFont typeface="Raleway Light"/>
              <a:buChar char="●"/>
              <a:defRPr>
                <a:solidFill>
                  <a:srgbClr val="EFEFEF"/>
                </a:solidFill>
                <a:latin typeface="Raleway Light"/>
                <a:ea typeface="Raleway Light"/>
                <a:cs typeface="Raleway Light"/>
                <a:sym typeface="Raleway Light"/>
              </a:defRPr>
            </a:lvl7pPr>
            <a:lvl8pPr indent="-317500" lvl="7" marL="3657600">
              <a:lnSpc>
                <a:spcPct val="115000"/>
              </a:lnSpc>
              <a:spcBef>
                <a:spcPts val="0"/>
              </a:spcBef>
              <a:spcAft>
                <a:spcPts val="0"/>
              </a:spcAft>
              <a:buClr>
                <a:srgbClr val="EFEFEF"/>
              </a:buClr>
              <a:buSzPts val="1400"/>
              <a:buFont typeface="Raleway Light"/>
              <a:buChar char="○"/>
              <a:defRPr>
                <a:solidFill>
                  <a:srgbClr val="EFEFEF"/>
                </a:solidFill>
                <a:latin typeface="Raleway Light"/>
                <a:ea typeface="Raleway Light"/>
                <a:cs typeface="Raleway Light"/>
                <a:sym typeface="Raleway Light"/>
              </a:defRPr>
            </a:lvl8pPr>
            <a:lvl9pPr indent="-317500" lvl="8" marL="4114800">
              <a:lnSpc>
                <a:spcPct val="115000"/>
              </a:lnSpc>
              <a:spcBef>
                <a:spcPts val="0"/>
              </a:spcBef>
              <a:spcAft>
                <a:spcPts val="0"/>
              </a:spcAft>
              <a:buClr>
                <a:srgbClr val="EFEFEF"/>
              </a:buClr>
              <a:buSzPts val="1400"/>
              <a:buFont typeface="Raleway Light"/>
              <a:buChar char="■"/>
              <a:defRPr>
                <a:solidFill>
                  <a:srgbClr val="EFEFEF"/>
                </a:solidFill>
                <a:latin typeface="Raleway Light"/>
                <a:ea typeface="Raleway Light"/>
                <a:cs typeface="Raleway Light"/>
                <a:sym typeface="Raleway Ligh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metacardis.net/"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hyperlink" Target="https://doi.org/10.1038/s41591-022-01688-4" TargetMode="External"/><Relationship Id="rId5" Type="http://schemas.openxmlformats.org/officeDocument/2006/relationships/image" Target="../media/image14.png"/><Relationship Id="rId6" Type="http://schemas.openxmlformats.org/officeDocument/2006/relationships/image" Target="../media/image11.png"/><Relationship Id="rId7" Type="http://schemas.openxmlformats.org/officeDocument/2006/relationships/image" Target="../media/image16.png"/><Relationship Id="rId8"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hyperlink" Target="http://metacardis.net/" TargetMode="External"/><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16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METABOLANDER</a:t>
            </a:r>
            <a:r>
              <a:rPr lang="en"/>
              <a:t>:</a:t>
            </a:r>
            <a:endParaRPr/>
          </a:p>
          <a:p>
            <a:pPr indent="0" lvl="0" marL="0" rtl="0" algn="ctr">
              <a:spcBef>
                <a:spcPts val="0"/>
              </a:spcBef>
              <a:spcAft>
                <a:spcPts val="0"/>
              </a:spcAft>
              <a:buNone/>
            </a:pPr>
            <a:r>
              <a:rPr lang="en" sz="2800">
                <a:latin typeface="Raleway"/>
                <a:ea typeface="Raleway"/>
                <a:cs typeface="Raleway"/>
                <a:sym typeface="Raleway"/>
              </a:rPr>
              <a:t>Cardiometabolic Disease Risk Predictor</a:t>
            </a:r>
            <a:r>
              <a:rPr lang="en">
                <a:latin typeface="Raleway"/>
                <a:ea typeface="Raleway"/>
                <a:cs typeface="Raleway"/>
                <a:sym typeface="Raleway"/>
              </a:rPr>
              <a:t> </a:t>
            </a:r>
            <a:endParaRPr>
              <a:latin typeface="Raleway"/>
              <a:ea typeface="Raleway"/>
              <a:cs typeface="Raleway"/>
              <a:sym typeface="Raleway"/>
            </a:endParaRPr>
          </a:p>
        </p:txBody>
      </p:sp>
      <p:sp>
        <p:nvSpPr>
          <p:cNvPr id="55" name="Google Shape;55;p13"/>
          <p:cNvSpPr txBox="1"/>
          <p:nvPr>
            <p:ph idx="1" type="subTitle"/>
          </p:nvPr>
        </p:nvSpPr>
        <p:spPr>
          <a:xfrm>
            <a:off x="311700" y="29498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800"/>
              <a:t>Maggie Cook, Alyssa Easton, Paul Kim, Kira Olander, Mattias Tolhurst</a:t>
            </a:r>
            <a:endParaRPr sz="1800"/>
          </a:p>
        </p:txBody>
      </p:sp>
      <p:pic>
        <p:nvPicPr>
          <p:cNvPr id="56" name="Google Shape;56;p13">
            <a:hlinkClick r:id="rId3"/>
          </p:cNvPr>
          <p:cNvPicPr preferRelativeResize="0"/>
          <p:nvPr/>
        </p:nvPicPr>
        <p:blipFill>
          <a:blip r:embed="rId4">
            <a:alphaModFix/>
          </a:blip>
          <a:stretch>
            <a:fillRect/>
          </a:stretch>
        </p:blipFill>
        <p:spPr>
          <a:xfrm>
            <a:off x="4958638" y="3898025"/>
            <a:ext cx="1449375" cy="427575"/>
          </a:xfrm>
          <a:prstGeom prst="rect">
            <a:avLst/>
          </a:prstGeom>
          <a:noFill/>
          <a:ln>
            <a:noFill/>
          </a:ln>
        </p:spPr>
      </p:pic>
      <p:sp>
        <p:nvSpPr>
          <p:cNvPr id="57" name="Google Shape;57;p13"/>
          <p:cNvSpPr txBox="1"/>
          <p:nvPr>
            <p:ph idx="1" type="subTitle"/>
          </p:nvPr>
        </p:nvSpPr>
        <p:spPr>
          <a:xfrm>
            <a:off x="2024038" y="3898025"/>
            <a:ext cx="34884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300"/>
              <a:t>Created using data courtesy of </a:t>
            </a:r>
            <a:endParaRPr sz="1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2"/>
          <p:cNvPicPr preferRelativeResize="0"/>
          <p:nvPr/>
        </p:nvPicPr>
        <p:blipFill>
          <a:blip r:embed="rId3">
            <a:alphaModFix/>
          </a:blip>
          <a:stretch>
            <a:fillRect/>
          </a:stretch>
        </p:blipFill>
        <p:spPr>
          <a:xfrm>
            <a:off x="6070776" y="3152825"/>
            <a:ext cx="1081458" cy="1816849"/>
          </a:xfrm>
          <a:prstGeom prst="rect">
            <a:avLst/>
          </a:prstGeom>
          <a:noFill/>
          <a:ln cap="flat" cmpd="sng" w="9525">
            <a:solidFill>
              <a:schemeClr val="lt2"/>
            </a:solidFill>
            <a:prstDash val="solid"/>
            <a:round/>
            <a:headEnd len="sm" w="sm" type="none"/>
            <a:tailEnd len="sm" w="sm" type="none"/>
          </a:ln>
        </p:spPr>
      </p:pic>
      <p:sp>
        <p:nvSpPr>
          <p:cNvPr id="126" name="Google Shape;12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Inspired By.</a:t>
            </a:r>
            <a:endParaRPr/>
          </a:p>
        </p:txBody>
      </p:sp>
      <p:pic>
        <p:nvPicPr>
          <p:cNvPr id="127" name="Google Shape;127;p22"/>
          <p:cNvPicPr preferRelativeResize="0"/>
          <p:nvPr/>
        </p:nvPicPr>
        <p:blipFill>
          <a:blip r:embed="rId4">
            <a:alphaModFix/>
          </a:blip>
          <a:stretch>
            <a:fillRect/>
          </a:stretch>
        </p:blipFill>
        <p:spPr>
          <a:xfrm>
            <a:off x="152400" y="1170125"/>
            <a:ext cx="3052626" cy="3820974"/>
          </a:xfrm>
          <a:prstGeom prst="rect">
            <a:avLst/>
          </a:prstGeom>
          <a:noFill/>
          <a:ln>
            <a:noFill/>
          </a:ln>
        </p:spPr>
      </p:pic>
      <p:pic>
        <p:nvPicPr>
          <p:cNvPr id="128" name="Google Shape;128;p22"/>
          <p:cNvPicPr preferRelativeResize="0"/>
          <p:nvPr/>
        </p:nvPicPr>
        <p:blipFill>
          <a:blip r:embed="rId5">
            <a:alphaModFix/>
          </a:blip>
          <a:stretch>
            <a:fillRect/>
          </a:stretch>
        </p:blipFill>
        <p:spPr>
          <a:xfrm>
            <a:off x="3390101" y="331050"/>
            <a:ext cx="2800350" cy="2800350"/>
          </a:xfrm>
          <a:prstGeom prst="rect">
            <a:avLst/>
          </a:prstGeom>
          <a:noFill/>
          <a:ln>
            <a:noFill/>
          </a:ln>
        </p:spPr>
      </p:pic>
      <p:pic>
        <p:nvPicPr>
          <p:cNvPr id="129" name="Google Shape;129;p22"/>
          <p:cNvPicPr preferRelativeResize="0"/>
          <p:nvPr/>
        </p:nvPicPr>
        <p:blipFill>
          <a:blip r:embed="rId6">
            <a:alphaModFix/>
          </a:blip>
          <a:stretch>
            <a:fillRect/>
          </a:stretch>
        </p:blipFill>
        <p:spPr>
          <a:xfrm>
            <a:off x="6375526" y="331050"/>
            <a:ext cx="2648749" cy="2690793"/>
          </a:xfrm>
          <a:prstGeom prst="rect">
            <a:avLst/>
          </a:prstGeom>
          <a:noFill/>
          <a:ln>
            <a:noFill/>
          </a:ln>
        </p:spPr>
      </p:pic>
      <p:pic>
        <p:nvPicPr>
          <p:cNvPr id="130" name="Google Shape;130;p22"/>
          <p:cNvPicPr preferRelativeResize="0"/>
          <p:nvPr/>
        </p:nvPicPr>
        <p:blipFill>
          <a:blip r:embed="rId7">
            <a:alphaModFix/>
          </a:blip>
          <a:stretch>
            <a:fillRect/>
          </a:stretch>
        </p:blipFill>
        <p:spPr>
          <a:xfrm>
            <a:off x="3357426" y="3283800"/>
            <a:ext cx="2560950" cy="1707300"/>
          </a:xfrm>
          <a:prstGeom prst="rect">
            <a:avLst/>
          </a:prstGeom>
          <a:noFill/>
          <a:ln>
            <a:noFill/>
          </a:ln>
        </p:spPr>
      </p:pic>
      <p:pic>
        <p:nvPicPr>
          <p:cNvPr id="131" name="Google Shape;131;p22"/>
          <p:cNvPicPr preferRelativeResize="0"/>
          <p:nvPr/>
        </p:nvPicPr>
        <p:blipFill>
          <a:blip r:embed="rId8">
            <a:alphaModFix/>
          </a:blip>
          <a:stretch>
            <a:fillRect/>
          </a:stretch>
        </p:blipFill>
        <p:spPr>
          <a:xfrm>
            <a:off x="7207426" y="3131393"/>
            <a:ext cx="1816858" cy="1816858"/>
          </a:xfrm>
          <a:prstGeom prst="rect">
            <a:avLst/>
          </a:prstGeom>
          <a:noFill/>
          <a:ln>
            <a:noFill/>
          </a:ln>
        </p:spPr>
      </p:pic>
      <p:sp>
        <p:nvSpPr>
          <p:cNvPr id="132" name="Google Shape;132;p22"/>
          <p:cNvSpPr/>
          <p:nvPr/>
        </p:nvSpPr>
        <p:spPr>
          <a:xfrm>
            <a:off x="0" y="0"/>
            <a:ext cx="9144000" cy="51435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2"/>
          <p:cNvSpPr txBox="1"/>
          <p:nvPr/>
        </p:nvSpPr>
        <p:spPr>
          <a:xfrm>
            <a:off x="152400" y="246275"/>
            <a:ext cx="8674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Playfair Display SemiBold"/>
                <a:ea typeface="Playfair Display SemiBold"/>
                <a:cs typeface="Playfair Display SemiBold"/>
                <a:sym typeface="Playfair Display SemiBold"/>
              </a:rPr>
              <a:t>References:</a:t>
            </a:r>
            <a:endParaRPr sz="1800">
              <a:solidFill>
                <a:schemeClr val="lt1"/>
              </a:solidFill>
              <a:latin typeface="Playfair Display SemiBold"/>
              <a:ea typeface="Playfair Display SemiBold"/>
              <a:cs typeface="Playfair Display SemiBold"/>
              <a:sym typeface="Playfair Display SemiBold"/>
            </a:endParaRPr>
          </a:p>
          <a:p>
            <a:pPr indent="0" lvl="0" marL="0" rtl="0" algn="l">
              <a:spcBef>
                <a:spcPts val="0"/>
              </a:spcBef>
              <a:spcAft>
                <a:spcPts val="0"/>
              </a:spcAft>
              <a:buNone/>
            </a:pPr>
            <a:r>
              <a:t/>
            </a:r>
            <a:endParaRPr sz="1800">
              <a:solidFill>
                <a:schemeClr val="lt1"/>
              </a:solidFill>
              <a:latin typeface="Playfair Display SemiBold"/>
              <a:ea typeface="Playfair Display SemiBold"/>
              <a:cs typeface="Playfair Display SemiBold"/>
              <a:sym typeface="Playfair Display SemiBold"/>
            </a:endParaRPr>
          </a:p>
          <a:p>
            <a:pPr indent="-330200" lvl="0" marL="457200" rtl="0" algn="l">
              <a:spcBef>
                <a:spcPts val="0"/>
              </a:spcBef>
              <a:spcAft>
                <a:spcPts val="0"/>
              </a:spcAft>
              <a:buClr>
                <a:schemeClr val="lt1"/>
              </a:buClr>
              <a:buSzPts val="1600"/>
              <a:buFont typeface="Raleway Light"/>
              <a:buAutoNum type="arabicPeriod"/>
            </a:pPr>
            <a:r>
              <a:rPr lang="en" sz="1600">
                <a:solidFill>
                  <a:schemeClr val="lt1"/>
                </a:solidFill>
                <a:latin typeface="Raleway Light"/>
                <a:ea typeface="Raleway Light"/>
                <a:cs typeface="Raleway Light"/>
                <a:sym typeface="Raleway Light"/>
              </a:rPr>
              <a:t>Fromentin, S., Forslund, S.K., Chechi, K. et al. Microbiome and metabolome features of the cardiometabolic disease spectrum. Nat Med 28, 303–314 (2022). </a:t>
            </a:r>
            <a:r>
              <a:rPr lang="en" sz="1600" u="sng">
                <a:solidFill>
                  <a:schemeClr val="hlink"/>
                </a:solidFill>
                <a:latin typeface="Raleway Light"/>
                <a:ea typeface="Raleway Light"/>
                <a:cs typeface="Raleway Light"/>
                <a:sym typeface="Raleway Light"/>
                <a:hlinkClick r:id="rId9"/>
              </a:rPr>
              <a:t>https://doi.org/10.1038/s41591-022-01688-4</a:t>
            </a:r>
            <a:endParaRPr sz="1600">
              <a:solidFill>
                <a:schemeClr val="lt1"/>
              </a:solidFill>
              <a:latin typeface="Raleway Light"/>
              <a:ea typeface="Raleway Light"/>
              <a:cs typeface="Raleway Light"/>
              <a:sym typeface="Raleway Light"/>
            </a:endParaRPr>
          </a:p>
          <a:p>
            <a:pPr indent="-330200" lvl="0" marL="457200" rtl="0" algn="l">
              <a:spcBef>
                <a:spcPts val="0"/>
              </a:spcBef>
              <a:spcAft>
                <a:spcPts val="0"/>
              </a:spcAft>
              <a:buClr>
                <a:schemeClr val="lt1"/>
              </a:buClr>
              <a:buSzPts val="1600"/>
              <a:buFont typeface="Raleway Light"/>
              <a:buAutoNum type="arabicPeriod"/>
            </a:pPr>
            <a:r>
              <a:rPr lang="en" sz="1600">
                <a:solidFill>
                  <a:schemeClr val="lt1"/>
                </a:solidFill>
                <a:latin typeface="Raleway Light"/>
                <a:ea typeface="Raleway Light"/>
                <a:cs typeface="Raleway Light"/>
                <a:sym typeface="Raleway Light"/>
              </a:rPr>
              <a:t>Trøseid, M., Andersen, G. Ø., Broch, K., &amp; Hov, J. R. (2020). The gut microbiome in coronary artery disease and heart failure: Current knowledge and future directions. EBioMedicine, 52, 102649.</a:t>
            </a:r>
            <a:endParaRPr sz="1600">
              <a:solidFill>
                <a:schemeClr val="lt1"/>
              </a:solidFill>
              <a:latin typeface="Raleway Light"/>
              <a:ea typeface="Raleway Light"/>
              <a:cs typeface="Raleway Light"/>
              <a:sym typeface="Raleway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132"/>
                                        </p:tgtEl>
                                      </p:cBhvr>
                                    </p:animEffect>
                                    <p:set>
                                      <p:cBhvr>
                                        <p:cTn dur="1" fill="hold">
                                          <p:stCondLst>
                                            <p:cond delay="0"/>
                                          </p:stCondLst>
                                        </p:cTn>
                                        <p:tgtEl>
                                          <p:spTgt spid="13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
                                        <p:tgtEl>
                                          <p:spTgt spid="133"/>
                                        </p:tgtEl>
                                      </p:cBhvr>
                                    </p:animEffect>
                                    <p:set>
                                      <p:cBhvr>
                                        <p:cTn dur="1" fill="hold">
                                          <p:stCondLst>
                                            <p:cond delay="0"/>
                                          </p:stCondLst>
                                        </p:cTn>
                                        <p:tgtEl>
                                          <p:spTgt spid="13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5107375" y="461550"/>
            <a:ext cx="3699600" cy="58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500"/>
              <a:t>Gut-Heart Axis</a:t>
            </a:r>
            <a:endParaRPr sz="2500"/>
          </a:p>
        </p:txBody>
      </p:sp>
      <p:sp>
        <p:nvSpPr>
          <p:cNvPr id="63" name="Google Shape;63;p14"/>
          <p:cNvSpPr txBox="1"/>
          <p:nvPr>
            <p:ph idx="1" type="subTitle"/>
          </p:nvPr>
        </p:nvSpPr>
        <p:spPr>
          <a:xfrm>
            <a:off x="4934575" y="1151825"/>
            <a:ext cx="4045200" cy="3641100"/>
          </a:xfrm>
          <a:prstGeom prst="rect">
            <a:avLst/>
          </a:prstGeom>
        </p:spPr>
        <p:txBody>
          <a:bodyPr anchorCtr="0" anchor="t" bIns="91425" lIns="91425" spcFirstLastPara="1" rIns="91425" wrap="square" tIns="91425">
            <a:normAutofit lnSpcReduction="20000"/>
          </a:bodyPr>
          <a:lstStyle/>
          <a:p>
            <a:pPr indent="-342900" lvl="0" marL="457200" rtl="0" algn="l">
              <a:lnSpc>
                <a:spcPct val="115000"/>
              </a:lnSpc>
              <a:spcBef>
                <a:spcPts val="0"/>
              </a:spcBef>
              <a:spcAft>
                <a:spcPts val="0"/>
              </a:spcAft>
              <a:buSzPts val="1800"/>
              <a:buChar char="●"/>
            </a:pPr>
            <a:r>
              <a:rPr lang="en" sz="1800"/>
              <a:t>Gut-heart interactions mediated by blood metabolites and proteins</a:t>
            </a:r>
            <a:endParaRPr sz="1800"/>
          </a:p>
          <a:p>
            <a:pPr indent="-342900" lvl="0" marL="457200" rtl="0" algn="l">
              <a:lnSpc>
                <a:spcPct val="115000"/>
              </a:lnSpc>
              <a:spcBef>
                <a:spcPts val="1000"/>
              </a:spcBef>
              <a:spcAft>
                <a:spcPts val="0"/>
              </a:spcAft>
              <a:buSzPts val="1800"/>
              <a:buChar char="●"/>
            </a:pPr>
            <a:r>
              <a:rPr lang="en" sz="1800"/>
              <a:t>Heart disease has a microbiome and metabolome signature</a:t>
            </a:r>
            <a:endParaRPr sz="1800"/>
          </a:p>
          <a:p>
            <a:pPr indent="-342900" lvl="0" marL="457200" rtl="0" algn="l">
              <a:lnSpc>
                <a:spcPct val="115000"/>
              </a:lnSpc>
              <a:spcBef>
                <a:spcPts val="1000"/>
              </a:spcBef>
              <a:spcAft>
                <a:spcPts val="0"/>
              </a:spcAft>
              <a:buSzPts val="1800"/>
              <a:buChar char="●"/>
            </a:pPr>
            <a:r>
              <a:rPr lang="en" sz="1800"/>
              <a:t>Multi-omics data reveals biomarkers, providing a premise for mechanistic models</a:t>
            </a:r>
            <a:endParaRPr sz="1800"/>
          </a:p>
          <a:p>
            <a:pPr indent="-342900" lvl="0" marL="457200" rtl="0" algn="l">
              <a:lnSpc>
                <a:spcPct val="115000"/>
              </a:lnSpc>
              <a:spcBef>
                <a:spcPts val="1000"/>
              </a:spcBef>
              <a:spcAft>
                <a:spcPts val="1000"/>
              </a:spcAft>
              <a:buSzPts val="1800"/>
              <a:buChar char="●"/>
            </a:pPr>
            <a:r>
              <a:rPr lang="en" sz="1800"/>
              <a:t>Gut microbiome could be a therapeutic target for heart disease</a:t>
            </a:r>
            <a:endParaRPr sz="1800"/>
          </a:p>
        </p:txBody>
      </p:sp>
      <p:pic>
        <p:nvPicPr>
          <p:cNvPr id="64" name="Google Shape;64;p14"/>
          <p:cNvPicPr preferRelativeResize="0"/>
          <p:nvPr/>
        </p:nvPicPr>
        <p:blipFill>
          <a:blip r:embed="rId3">
            <a:alphaModFix/>
          </a:blip>
          <a:stretch>
            <a:fillRect/>
          </a:stretch>
        </p:blipFill>
        <p:spPr>
          <a:xfrm>
            <a:off x="169000" y="461549"/>
            <a:ext cx="4257351" cy="3686325"/>
          </a:xfrm>
          <a:prstGeom prst="rect">
            <a:avLst/>
          </a:prstGeom>
          <a:noFill/>
          <a:ln>
            <a:noFill/>
          </a:ln>
        </p:spPr>
      </p:pic>
      <p:sp>
        <p:nvSpPr>
          <p:cNvPr id="65" name="Google Shape;65;p14"/>
          <p:cNvSpPr txBox="1"/>
          <p:nvPr/>
        </p:nvSpPr>
        <p:spPr>
          <a:xfrm>
            <a:off x="275075" y="4297450"/>
            <a:ext cx="4045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222222"/>
                </a:solidFill>
                <a:highlight>
                  <a:srgbClr val="FFFFFF"/>
                </a:highlight>
              </a:rPr>
              <a:t>Trøseid, M., Andersen, G. Ø., Broch, K., &amp; Hov, J. R. (2020). The gut microbiome in coronary artery disease and heart failure: Current knowledge and future directions. </a:t>
            </a:r>
            <a:r>
              <a:rPr i="1" lang="en" sz="1000">
                <a:solidFill>
                  <a:srgbClr val="222222"/>
                </a:solidFill>
              </a:rPr>
              <a:t>EBioMedicine</a:t>
            </a:r>
            <a:r>
              <a:rPr lang="en" sz="1000">
                <a:solidFill>
                  <a:srgbClr val="222222"/>
                </a:solidFill>
                <a:highlight>
                  <a:srgbClr val="FFFFFF"/>
                </a:highlight>
              </a:rPr>
              <a:t>, </a:t>
            </a:r>
            <a:r>
              <a:rPr i="1" lang="en" sz="1000">
                <a:solidFill>
                  <a:srgbClr val="222222"/>
                </a:solidFill>
              </a:rPr>
              <a:t>52</a:t>
            </a:r>
            <a:r>
              <a:rPr lang="en" sz="1000">
                <a:solidFill>
                  <a:srgbClr val="222222"/>
                </a:solidFill>
                <a:highlight>
                  <a:srgbClr val="FFFFFF"/>
                </a:highlight>
              </a:rPr>
              <a:t>, 102649.</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9" name="Shape 69"/>
        <p:cNvGrpSpPr/>
        <p:nvPr/>
      </p:nvGrpSpPr>
      <p:grpSpPr>
        <a:xfrm>
          <a:off x="0" y="0"/>
          <a:ext cx="0" cy="0"/>
          <a:chOff x="0" y="0"/>
          <a:chExt cx="0" cy="0"/>
        </a:xfrm>
      </p:grpSpPr>
      <p:pic>
        <p:nvPicPr>
          <p:cNvPr id="70" name="Google Shape;70;p15"/>
          <p:cNvPicPr preferRelativeResize="0"/>
          <p:nvPr/>
        </p:nvPicPr>
        <p:blipFill rotWithShape="1">
          <a:blip r:embed="rId3">
            <a:alphaModFix/>
          </a:blip>
          <a:srcRect b="1269" l="0" r="0" t="-1270"/>
          <a:stretch/>
        </p:blipFill>
        <p:spPr>
          <a:xfrm>
            <a:off x="1746150" y="529775"/>
            <a:ext cx="7086149" cy="4164849"/>
          </a:xfrm>
          <a:prstGeom prst="rect">
            <a:avLst/>
          </a:prstGeom>
          <a:noFill/>
          <a:ln>
            <a:noFill/>
          </a:ln>
        </p:spPr>
      </p:pic>
      <p:pic>
        <p:nvPicPr>
          <p:cNvPr id="71" name="Google Shape;71;p15">
            <a:hlinkClick r:id="rId4"/>
          </p:cNvPr>
          <p:cNvPicPr preferRelativeResize="0"/>
          <p:nvPr/>
        </p:nvPicPr>
        <p:blipFill>
          <a:blip r:embed="rId5">
            <a:alphaModFix/>
          </a:blip>
          <a:stretch>
            <a:fillRect/>
          </a:stretch>
        </p:blipFill>
        <p:spPr>
          <a:xfrm>
            <a:off x="311690" y="4121929"/>
            <a:ext cx="1941314" cy="572700"/>
          </a:xfrm>
          <a:prstGeom prst="rect">
            <a:avLst/>
          </a:prstGeom>
          <a:noFill/>
          <a:ln>
            <a:noFill/>
          </a:ln>
        </p:spPr>
      </p:pic>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dk1"/>
                </a:solidFill>
              </a:rPr>
              <a:t>Data Collection</a:t>
            </a:r>
            <a:endParaRPr>
              <a:solidFill>
                <a:schemeClr val="dk1"/>
              </a:solidFill>
            </a:endParaRPr>
          </a:p>
        </p:txBody>
      </p:sp>
      <p:sp>
        <p:nvSpPr>
          <p:cNvPr id="73" name="Google Shape;73;p15"/>
          <p:cNvSpPr txBox="1"/>
          <p:nvPr/>
        </p:nvSpPr>
        <p:spPr>
          <a:xfrm>
            <a:off x="311700" y="4694625"/>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Raleway Light"/>
                <a:ea typeface="Raleway Light"/>
                <a:cs typeface="Raleway Light"/>
                <a:sym typeface="Raleway Light"/>
              </a:rPr>
              <a:t>Fromentin, S., Forslund, S.K., Chechi, K. et al.</a:t>
            </a:r>
            <a:endParaRPr sz="8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solidFill>
                  <a:schemeClr val="dk1"/>
                </a:solidFill>
              </a:rPr>
              <a:t>Data Exploration, Cohort Characterization</a:t>
            </a:r>
            <a:endParaRPr>
              <a:solidFill>
                <a:schemeClr val="dk1"/>
              </a:solidFill>
            </a:endParaRPr>
          </a:p>
          <a:p>
            <a:pPr indent="0" lvl="0" marL="0" rtl="0" algn="l">
              <a:spcBef>
                <a:spcPts val="0"/>
              </a:spcBef>
              <a:spcAft>
                <a:spcPts val="0"/>
              </a:spcAft>
              <a:buNone/>
            </a:pPr>
            <a:r>
              <a:t/>
            </a:r>
            <a:endParaRPr>
              <a:solidFill>
                <a:schemeClr val="dk1"/>
              </a:solidFill>
            </a:endParaRPr>
          </a:p>
        </p:txBody>
      </p:sp>
      <p:pic>
        <p:nvPicPr>
          <p:cNvPr id="79" name="Google Shape;79;p16"/>
          <p:cNvPicPr preferRelativeResize="0"/>
          <p:nvPr/>
        </p:nvPicPr>
        <p:blipFill>
          <a:blip r:embed="rId3">
            <a:alphaModFix/>
          </a:blip>
          <a:stretch>
            <a:fillRect/>
          </a:stretch>
        </p:blipFill>
        <p:spPr>
          <a:xfrm>
            <a:off x="152400" y="1170125"/>
            <a:ext cx="8839203" cy="367401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Data Preprocessing</a:t>
            </a:r>
            <a:endParaRPr/>
          </a:p>
          <a:p>
            <a:pPr indent="0" lvl="0" marL="0" rtl="0" algn="l">
              <a:spcBef>
                <a:spcPts val="0"/>
              </a:spcBef>
              <a:spcAft>
                <a:spcPts val="0"/>
              </a:spcAft>
              <a:buNone/>
            </a:pPr>
            <a:r>
              <a:t/>
            </a:r>
            <a:endParaRPr/>
          </a:p>
        </p:txBody>
      </p:sp>
      <p:sp>
        <p:nvSpPr>
          <p:cNvPr id="85" name="Google Shape;85;p17"/>
          <p:cNvSpPr txBox="1"/>
          <p:nvPr>
            <p:ph idx="1" type="body"/>
          </p:nvPr>
        </p:nvSpPr>
        <p:spPr>
          <a:xfrm>
            <a:off x="836650" y="1285875"/>
            <a:ext cx="3233400" cy="900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Metabolites log-transformed</a:t>
            </a:r>
            <a:endParaRPr/>
          </a:p>
        </p:txBody>
      </p:sp>
      <p:pic>
        <p:nvPicPr>
          <p:cNvPr id="86" name="Google Shape;86;p17"/>
          <p:cNvPicPr preferRelativeResize="0"/>
          <p:nvPr/>
        </p:nvPicPr>
        <p:blipFill>
          <a:blip r:embed="rId3">
            <a:alphaModFix/>
          </a:blip>
          <a:stretch>
            <a:fillRect/>
          </a:stretch>
        </p:blipFill>
        <p:spPr>
          <a:xfrm>
            <a:off x="745275" y="1860050"/>
            <a:ext cx="3416149" cy="1423400"/>
          </a:xfrm>
          <a:prstGeom prst="rect">
            <a:avLst/>
          </a:prstGeom>
          <a:noFill/>
          <a:ln>
            <a:noFill/>
          </a:ln>
        </p:spPr>
      </p:pic>
      <p:sp>
        <p:nvSpPr>
          <p:cNvPr id="87" name="Google Shape;87;p17"/>
          <p:cNvSpPr txBox="1"/>
          <p:nvPr>
            <p:ph idx="1" type="body"/>
          </p:nvPr>
        </p:nvSpPr>
        <p:spPr>
          <a:xfrm>
            <a:off x="4507600" y="1285875"/>
            <a:ext cx="4636500" cy="900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Microbe counts ratios CLR transformed</a:t>
            </a:r>
            <a:endParaRPr/>
          </a:p>
        </p:txBody>
      </p:sp>
      <p:pic>
        <p:nvPicPr>
          <p:cNvPr id="88" name="Google Shape;88;p17"/>
          <p:cNvPicPr preferRelativeResize="0"/>
          <p:nvPr/>
        </p:nvPicPr>
        <p:blipFill>
          <a:blip r:embed="rId4">
            <a:alphaModFix/>
          </a:blip>
          <a:stretch>
            <a:fillRect/>
          </a:stretch>
        </p:blipFill>
        <p:spPr>
          <a:xfrm>
            <a:off x="5209150" y="1814300"/>
            <a:ext cx="3233400" cy="151488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Clustering</a:t>
            </a:r>
            <a:endParaRPr/>
          </a:p>
          <a:p>
            <a:pPr indent="0" lvl="0" marL="0" rtl="0" algn="l">
              <a:spcBef>
                <a:spcPts val="0"/>
              </a:spcBef>
              <a:spcAft>
                <a:spcPts val="0"/>
              </a:spcAft>
              <a:buNone/>
            </a:pPr>
            <a:r>
              <a:rPr i="1" lang="en" sz="1800">
                <a:latin typeface="Playfair Display"/>
                <a:ea typeface="Playfair Display"/>
                <a:cs typeface="Playfair Display"/>
                <a:sym typeface="Playfair Display"/>
              </a:rPr>
              <a:t>All Features</a:t>
            </a:r>
            <a:endParaRPr i="1" sz="1800">
              <a:latin typeface="Playfair Display"/>
              <a:ea typeface="Playfair Display"/>
              <a:cs typeface="Playfair Display"/>
              <a:sym typeface="Playfair Display"/>
            </a:endParaRPr>
          </a:p>
        </p:txBody>
      </p:sp>
      <p:sp>
        <p:nvSpPr>
          <p:cNvPr id="94" name="Google Shape;94;p18"/>
          <p:cNvSpPr txBox="1"/>
          <p:nvPr/>
        </p:nvSpPr>
        <p:spPr>
          <a:xfrm>
            <a:off x="137750" y="1473277"/>
            <a:ext cx="3579600" cy="2124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rgbClr val="EFEFEF"/>
              </a:buClr>
              <a:buSzPts val="1800"/>
              <a:buFont typeface="Raleway Light"/>
              <a:buChar char="●"/>
            </a:pPr>
            <a:r>
              <a:rPr lang="en" sz="1800">
                <a:solidFill>
                  <a:srgbClr val="EFEFEF"/>
                </a:solidFill>
                <a:latin typeface="Raleway Light"/>
                <a:ea typeface="Raleway Light"/>
                <a:cs typeface="Raleway Light"/>
                <a:sym typeface="Raleway Light"/>
              </a:rPr>
              <a:t>Relatively distinct groups</a:t>
            </a:r>
            <a:endParaRPr sz="1800">
              <a:solidFill>
                <a:srgbClr val="EFEFEF"/>
              </a:solidFill>
              <a:latin typeface="Raleway Light"/>
              <a:ea typeface="Raleway Light"/>
              <a:cs typeface="Raleway Light"/>
              <a:sym typeface="Raleway Light"/>
            </a:endParaRPr>
          </a:p>
          <a:p>
            <a:pPr indent="-342900" lvl="0" marL="457200" rtl="0" algn="l">
              <a:spcBef>
                <a:spcPts val="0"/>
              </a:spcBef>
              <a:spcAft>
                <a:spcPts val="0"/>
              </a:spcAft>
              <a:buClr>
                <a:srgbClr val="EFEFEF"/>
              </a:buClr>
              <a:buSzPts val="1800"/>
              <a:buFont typeface="Raleway"/>
              <a:buChar char="●"/>
            </a:pPr>
            <a:r>
              <a:rPr lang="en" sz="1800">
                <a:solidFill>
                  <a:srgbClr val="EFEFEF"/>
                </a:solidFill>
                <a:latin typeface="Raleway Light"/>
                <a:ea typeface="Raleway Light"/>
                <a:cs typeface="Raleway Light"/>
                <a:sym typeface="Raleway Light"/>
              </a:rPr>
              <a:t>Unmedicated metabolically matched controls seems very isolated - they also have different demographics from the average</a:t>
            </a:r>
            <a:endParaRPr sz="1800">
              <a:solidFill>
                <a:srgbClr val="EFEFEF"/>
              </a:solidFill>
              <a:latin typeface="Raleway Light"/>
              <a:ea typeface="Raleway Light"/>
              <a:cs typeface="Raleway Light"/>
              <a:sym typeface="Raleway Light"/>
            </a:endParaRPr>
          </a:p>
        </p:txBody>
      </p:sp>
      <p:sp>
        <p:nvSpPr>
          <p:cNvPr id="95" name="Google Shape;95;p18"/>
          <p:cNvSpPr/>
          <p:nvPr/>
        </p:nvSpPr>
        <p:spPr>
          <a:xfrm>
            <a:off x="3845200" y="0"/>
            <a:ext cx="5339700" cy="5143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 name="Google Shape;96;p18"/>
          <p:cNvPicPr preferRelativeResize="0"/>
          <p:nvPr/>
        </p:nvPicPr>
        <p:blipFill>
          <a:blip r:embed="rId3">
            <a:alphaModFix/>
          </a:blip>
          <a:stretch>
            <a:fillRect/>
          </a:stretch>
        </p:blipFill>
        <p:spPr>
          <a:xfrm>
            <a:off x="4014725" y="1298325"/>
            <a:ext cx="5000625" cy="3305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Clustering</a:t>
            </a:r>
            <a:endParaRPr/>
          </a:p>
          <a:p>
            <a:pPr indent="0" lvl="0" marL="0" rtl="0" algn="l">
              <a:spcBef>
                <a:spcPts val="0"/>
              </a:spcBef>
              <a:spcAft>
                <a:spcPts val="0"/>
              </a:spcAft>
              <a:buNone/>
            </a:pPr>
            <a:r>
              <a:rPr i="1" lang="en" sz="1800">
                <a:latin typeface="Playfair Display"/>
                <a:ea typeface="Playfair Display"/>
                <a:cs typeface="Playfair Display"/>
                <a:sym typeface="Playfair Display"/>
              </a:rPr>
              <a:t>Only Bacteria and Metabolites</a:t>
            </a:r>
            <a:endParaRPr i="1" sz="1800">
              <a:latin typeface="Playfair Display"/>
              <a:ea typeface="Playfair Display"/>
              <a:cs typeface="Playfair Display"/>
              <a:sym typeface="Playfair Display"/>
            </a:endParaRPr>
          </a:p>
        </p:txBody>
      </p:sp>
      <p:sp>
        <p:nvSpPr>
          <p:cNvPr id="102" name="Google Shape;102;p19"/>
          <p:cNvSpPr txBox="1"/>
          <p:nvPr/>
        </p:nvSpPr>
        <p:spPr>
          <a:xfrm>
            <a:off x="137750" y="1625677"/>
            <a:ext cx="3579600" cy="20550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EFEFEF"/>
              </a:buClr>
              <a:buSzPts val="1800"/>
              <a:buFont typeface="Raleway Light"/>
              <a:buChar char="●"/>
            </a:pPr>
            <a:r>
              <a:rPr lang="en" sz="1800">
                <a:solidFill>
                  <a:srgbClr val="EFEFEF"/>
                </a:solidFill>
                <a:latin typeface="Raleway Light"/>
                <a:ea typeface="Raleway Light"/>
                <a:cs typeface="Raleway Light"/>
                <a:sym typeface="Raleway Light"/>
              </a:rPr>
              <a:t>Still seeing distinct groups</a:t>
            </a:r>
            <a:endParaRPr sz="1800">
              <a:solidFill>
                <a:srgbClr val="EFEFEF"/>
              </a:solidFill>
              <a:latin typeface="Raleway Light"/>
              <a:ea typeface="Raleway Light"/>
              <a:cs typeface="Raleway Light"/>
              <a:sym typeface="Raleway Light"/>
            </a:endParaRPr>
          </a:p>
          <a:p>
            <a:pPr indent="-342900" lvl="0" marL="457200" rtl="0" algn="l">
              <a:lnSpc>
                <a:spcPct val="115000"/>
              </a:lnSpc>
              <a:spcBef>
                <a:spcPts val="0"/>
              </a:spcBef>
              <a:spcAft>
                <a:spcPts val="0"/>
              </a:spcAft>
              <a:buClr>
                <a:srgbClr val="EFEFEF"/>
              </a:buClr>
              <a:buSzPts val="1800"/>
              <a:buFont typeface="Raleway Light"/>
              <a:buChar char="●"/>
            </a:pPr>
            <a:r>
              <a:rPr lang="en" sz="1800">
                <a:solidFill>
                  <a:srgbClr val="EFEFEF"/>
                </a:solidFill>
                <a:latin typeface="Raleway Light"/>
                <a:ea typeface="Raleway Light"/>
                <a:cs typeface="Raleway Light"/>
                <a:sym typeface="Raleway Light"/>
              </a:rPr>
              <a:t>Unmedicated metabolically matched controls less isolated removing demographic variables</a:t>
            </a:r>
            <a:endParaRPr sz="1800">
              <a:solidFill>
                <a:srgbClr val="EFEFEF"/>
              </a:solidFill>
              <a:latin typeface="Raleway Light"/>
              <a:ea typeface="Raleway Light"/>
              <a:cs typeface="Raleway Light"/>
              <a:sym typeface="Raleway Light"/>
            </a:endParaRPr>
          </a:p>
          <a:p>
            <a:pPr indent="-342900" lvl="0" marL="457200" rtl="0" algn="l">
              <a:spcBef>
                <a:spcPts val="0"/>
              </a:spcBef>
              <a:spcAft>
                <a:spcPts val="0"/>
              </a:spcAft>
              <a:buClr>
                <a:srgbClr val="EFEFEF"/>
              </a:buClr>
              <a:buSzPts val="1800"/>
              <a:buFont typeface="Raleway Light"/>
              <a:buChar char="●"/>
            </a:pPr>
            <a:r>
              <a:rPr lang="en" sz="1800">
                <a:solidFill>
                  <a:srgbClr val="EFEFEF"/>
                </a:solidFill>
                <a:latin typeface="Raleway Light"/>
                <a:ea typeface="Raleway Light"/>
                <a:cs typeface="Raleway Light"/>
                <a:sym typeface="Raleway Light"/>
              </a:rPr>
              <a:t>More obvious “islands”</a:t>
            </a:r>
            <a:endParaRPr sz="1800">
              <a:solidFill>
                <a:srgbClr val="EFEFEF"/>
              </a:solidFill>
              <a:latin typeface="Raleway Light"/>
              <a:ea typeface="Raleway Light"/>
              <a:cs typeface="Raleway Light"/>
              <a:sym typeface="Raleway Light"/>
            </a:endParaRPr>
          </a:p>
        </p:txBody>
      </p:sp>
      <p:sp>
        <p:nvSpPr>
          <p:cNvPr id="103" name="Google Shape;103;p19"/>
          <p:cNvSpPr/>
          <p:nvPr/>
        </p:nvSpPr>
        <p:spPr>
          <a:xfrm>
            <a:off x="3845200" y="0"/>
            <a:ext cx="5339700" cy="5143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 name="Google Shape;104;p19"/>
          <p:cNvPicPr preferRelativeResize="0"/>
          <p:nvPr/>
        </p:nvPicPr>
        <p:blipFill>
          <a:blip r:embed="rId3">
            <a:alphaModFix/>
          </a:blip>
          <a:stretch>
            <a:fillRect/>
          </a:stretch>
        </p:blipFill>
        <p:spPr>
          <a:xfrm>
            <a:off x="4014725" y="1127013"/>
            <a:ext cx="5000625" cy="3305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Clustering</a:t>
            </a:r>
            <a:endParaRPr/>
          </a:p>
          <a:p>
            <a:pPr indent="0" lvl="0" marL="0" rtl="0" algn="l">
              <a:spcBef>
                <a:spcPts val="0"/>
              </a:spcBef>
              <a:spcAft>
                <a:spcPts val="0"/>
              </a:spcAft>
              <a:buNone/>
            </a:pPr>
            <a:r>
              <a:rPr i="1" lang="en" sz="1800">
                <a:latin typeface="Playfair Display"/>
                <a:ea typeface="Playfair Display"/>
                <a:cs typeface="Playfair Display"/>
                <a:sym typeface="Playfair Display"/>
              </a:rPr>
              <a:t>Only Highly Variable Bacteria</a:t>
            </a:r>
            <a:endParaRPr i="1" sz="1800">
              <a:latin typeface="Playfair Display"/>
              <a:ea typeface="Playfair Display"/>
              <a:cs typeface="Playfair Display"/>
              <a:sym typeface="Playfair Display"/>
            </a:endParaRPr>
          </a:p>
          <a:p>
            <a:pPr indent="0" lvl="0" marL="0" rtl="0" algn="l">
              <a:spcBef>
                <a:spcPts val="0"/>
              </a:spcBef>
              <a:spcAft>
                <a:spcPts val="0"/>
              </a:spcAft>
              <a:buNone/>
            </a:pPr>
            <a:r>
              <a:rPr i="1" lang="en" sz="1800">
                <a:latin typeface="Playfair Display"/>
                <a:ea typeface="Playfair Display"/>
                <a:cs typeface="Playfair Display"/>
                <a:sym typeface="Playfair Display"/>
              </a:rPr>
              <a:t>and Metabolites</a:t>
            </a:r>
            <a:endParaRPr i="1" sz="1800">
              <a:latin typeface="Playfair Display"/>
              <a:ea typeface="Playfair Display"/>
              <a:cs typeface="Playfair Display"/>
              <a:sym typeface="Playfair Display"/>
            </a:endParaRPr>
          </a:p>
        </p:txBody>
      </p:sp>
      <p:sp>
        <p:nvSpPr>
          <p:cNvPr id="110" name="Google Shape;110;p20"/>
          <p:cNvSpPr txBox="1"/>
          <p:nvPr/>
        </p:nvSpPr>
        <p:spPr>
          <a:xfrm>
            <a:off x="137750" y="1701877"/>
            <a:ext cx="3579600" cy="23736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EFEFEF"/>
              </a:buClr>
              <a:buSzPts val="1800"/>
              <a:buFont typeface="Raleway Light"/>
              <a:buChar char="●"/>
            </a:pPr>
            <a:r>
              <a:rPr lang="en" sz="1800">
                <a:solidFill>
                  <a:srgbClr val="EFEFEF"/>
                </a:solidFill>
                <a:latin typeface="Raleway Light"/>
                <a:ea typeface="Raleway Light"/>
                <a:cs typeface="Raleway Light"/>
                <a:sym typeface="Raleway Light"/>
              </a:rPr>
              <a:t>Fewer islands and able to retain distinct clusters, with all but medicated metabolically matched controls</a:t>
            </a:r>
            <a:endParaRPr sz="1800">
              <a:solidFill>
                <a:srgbClr val="EFEFEF"/>
              </a:solidFill>
              <a:latin typeface="Raleway Light"/>
              <a:ea typeface="Raleway Light"/>
              <a:cs typeface="Raleway Light"/>
              <a:sym typeface="Raleway Light"/>
            </a:endParaRPr>
          </a:p>
          <a:p>
            <a:pPr indent="-342900" lvl="0" marL="457200" rtl="0" algn="l">
              <a:lnSpc>
                <a:spcPct val="115000"/>
              </a:lnSpc>
              <a:spcBef>
                <a:spcPts val="0"/>
              </a:spcBef>
              <a:spcAft>
                <a:spcPts val="0"/>
              </a:spcAft>
              <a:buClr>
                <a:srgbClr val="EFEFEF"/>
              </a:buClr>
              <a:buSzPts val="1800"/>
              <a:buFont typeface="Raleway Light"/>
              <a:buChar char="●"/>
            </a:pPr>
            <a:r>
              <a:rPr lang="en" sz="1800">
                <a:solidFill>
                  <a:srgbClr val="EFEFEF"/>
                </a:solidFill>
                <a:latin typeface="Raleway Light"/>
                <a:ea typeface="Raleway Light"/>
                <a:cs typeface="Raleway Light"/>
                <a:sym typeface="Raleway Light"/>
              </a:rPr>
              <a:t>It is known that medications can </a:t>
            </a:r>
            <a:r>
              <a:rPr i="1" lang="en" sz="1800">
                <a:solidFill>
                  <a:srgbClr val="EFEFEF"/>
                </a:solidFill>
                <a:latin typeface="Raleway Light"/>
                <a:ea typeface="Raleway Light"/>
                <a:cs typeface="Raleway Light"/>
                <a:sym typeface="Raleway Light"/>
              </a:rPr>
              <a:t>mask</a:t>
            </a:r>
            <a:r>
              <a:rPr lang="en" sz="1800">
                <a:solidFill>
                  <a:srgbClr val="EFEFEF"/>
                </a:solidFill>
                <a:latin typeface="Raleway Light"/>
                <a:ea typeface="Raleway Light"/>
                <a:cs typeface="Raleway Light"/>
                <a:sym typeface="Raleway Light"/>
              </a:rPr>
              <a:t> biomarkers</a:t>
            </a:r>
            <a:endParaRPr sz="1800">
              <a:solidFill>
                <a:srgbClr val="EFEFEF"/>
              </a:solidFill>
              <a:latin typeface="Raleway Light"/>
              <a:ea typeface="Raleway Light"/>
              <a:cs typeface="Raleway Light"/>
              <a:sym typeface="Raleway Light"/>
            </a:endParaRPr>
          </a:p>
        </p:txBody>
      </p:sp>
      <p:sp>
        <p:nvSpPr>
          <p:cNvPr id="111" name="Google Shape;111;p20"/>
          <p:cNvSpPr/>
          <p:nvPr/>
        </p:nvSpPr>
        <p:spPr>
          <a:xfrm>
            <a:off x="3845200" y="0"/>
            <a:ext cx="5339700" cy="5143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2" name="Google Shape;112;p20"/>
          <p:cNvPicPr preferRelativeResize="0"/>
          <p:nvPr/>
        </p:nvPicPr>
        <p:blipFill>
          <a:blip r:embed="rId3">
            <a:alphaModFix/>
          </a:blip>
          <a:stretch>
            <a:fillRect/>
          </a:stretch>
        </p:blipFill>
        <p:spPr>
          <a:xfrm>
            <a:off x="4014725" y="942975"/>
            <a:ext cx="5000625" cy="3257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Modeling</a:t>
            </a:r>
            <a:endParaRPr/>
          </a:p>
        </p:txBody>
      </p:sp>
      <p:sp>
        <p:nvSpPr>
          <p:cNvPr id="118" name="Google Shape;118;p21"/>
          <p:cNvSpPr txBox="1"/>
          <p:nvPr>
            <p:ph idx="1" type="body"/>
          </p:nvPr>
        </p:nvSpPr>
        <p:spPr>
          <a:xfrm>
            <a:off x="311700" y="1152475"/>
            <a:ext cx="3965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Reduced number of features </a:t>
            </a:r>
            <a:endParaRPr/>
          </a:p>
          <a:p>
            <a:pPr indent="-317500" lvl="1" marL="914400" rtl="0" algn="l">
              <a:spcBef>
                <a:spcPts val="0"/>
              </a:spcBef>
              <a:spcAft>
                <a:spcPts val="0"/>
              </a:spcAft>
              <a:buSzPts val="1400"/>
              <a:buChar char="○"/>
            </a:pPr>
            <a:r>
              <a:rPr lang="en"/>
              <a:t>Univariate F-test</a:t>
            </a:r>
            <a:endParaRPr/>
          </a:p>
          <a:p>
            <a:pPr indent="-317500" lvl="1" marL="914400" rtl="0" algn="l">
              <a:spcBef>
                <a:spcPts val="0"/>
              </a:spcBef>
              <a:spcAft>
                <a:spcPts val="0"/>
              </a:spcAft>
              <a:buSzPts val="1400"/>
              <a:buChar char="○"/>
            </a:pPr>
            <a:r>
              <a:rPr lang="en"/>
              <a:t>RFE-CV with logistic regression</a:t>
            </a:r>
            <a:endParaRPr/>
          </a:p>
          <a:p>
            <a:pPr indent="-342900" lvl="0" marL="457200" rtl="0" algn="l">
              <a:spcBef>
                <a:spcPts val="0"/>
              </a:spcBef>
              <a:spcAft>
                <a:spcPts val="0"/>
              </a:spcAft>
              <a:buSzPts val="1800"/>
              <a:buChar char="●"/>
            </a:pPr>
            <a:r>
              <a:rPr lang="en"/>
              <a:t>Final model is RF</a:t>
            </a:r>
            <a:endParaRPr/>
          </a:p>
          <a:p>
            <a:pPr indent="-317500" lvl="1" marL="914400" rtl="0" algn="l">
              <a:spcBef>
                <a:spcPts val="0"/>
              </a:spcBef>
              <a:spcAft>
                <a:spcPts val="0"/>
              </a:spcAft>
              <a:buSzPts val="1400"/>
              <a:buChar char="○"/>
            </a:pPr>
            <a:r>
              <a:rPr lang="en"/>
              <a:t>Hyperparameter search for optimal n_trees</a:t>
            </a:r>
            <a:endParaRPr/>
          </a:p>
          <a:p>
            <a:pPr indent="-317500" lvl="1" marL="914400" rtl="0" algn="l">
              <a:spcBef>
                <a:spcPts val="0"/>
              </a:spcBef>
              <a:spcAft>
                <a:spcPts val="0"/>
              </a:spcAft>
              <a:buSzPts val="1400"/>
              <a:buChar char="○"/>
            </a:pPr>
            <a:r>
              <a:rPr lang="en"/>
              <a:t>Best forest - n_trees=250</a:t>
            </a:r>
            <a:endParaRPr/>
          </a:p>
          <a:p>
            <a:pPr indent="-342900" lvl="0" marL="457200" rtl="0" algn="l">
              <a:spcBef>
                <a:spcPts val="0"/>
              </a:spcBef>
              <a:spcAft>
                <a:spcPts val="0"/>
              </a:spcAft>
              <a:buSzPts val="1800"/>
              <a:buChar char="●"/>
            </a:pPr>
            <a:r>
              <a:rPr lang="en"/>
              <a:t>Final test set performance:</a:t>
            </a:r>
            <a:endParaRPr/>
          </a:p>
          <a:p>
            <a:pPr indent="-317500" lvl="1" marL="914400" rtl="0" algn="l">
              <a:spcBef>
                <a:spcPts val="0"/>
              </a:spcBef>
              <a:spcAft>
                <a:spcPts val="0"/>
              </a:spcAft>
              <a:buSzPts val="1400"/>
              <a:buChar char="○"/>
            </a:pPr>
            <a:r>
              <a:rPr lang="en"/>
              <a:t>Accuracy: 0.92</a:t>
            </a:r>
            <a:endParaRPr/>
          </a:p>
          <a:p>
            <a:pPr indent="-317500" lvl="1" marL="914400" rtl="0" algn="l">
              <a:spcBef>
                <a:spcPts val="0"/>
              </a:spcBef>
              <a:spcAft>
                <a:spcPts val="0"/>
              </a:spcAft>
              <a:buSzPts val="1400"/>
              <a:buChar char="○"/>
            </a:pPr>
            <a:r>
              <a:rPr lang="en"/>
              <a:t>Precision: 1.0</a:t>
            </a:r>
            <a:endParaRPr/>
          </a:p>
          <a:p>
            <a:pPr indent="-317500" lvl="1" marL="914400" rtl="0" algn="l">
              <a:spcBef>
                <a:spcPts val="0"/>
              </a:spcBef>
              <a:spcAft>
                <a:spcPts val="0"/>
              </a:spcAft>
              <a:buSzPts val="1400"/>
              <a:buChar char="○"/>
            </a:pPr>
            <a:r>
              <a:rPr lang="en"/>
              <a:t>Recall 0.79</a:t>
            </a:r>
            <a:endParaRPr/>
          </a:p>
        </p:txBody>
      </p:sp>
      <p:pic>
        <p:nvPicPr>
          <p:cNvPr id="119" name="Google Shape;119;p21"/>
          <p:cNvPicPr preferRelativeResize="0"/>
          <p:nvPr/>
        </p:nvPicPr>
        <p:blipFill>
          <a:blip r:embed="rId3">
            <a:alphaModFix/>
          </a:blip>
          <a:stretch>
            <a:fillRect/>
          </a:stretch>
        </p:blipFill>
        <p:spPr>
          <a:xfrm>
            <a:off x="5344613" y="64950"/>
            <a:ext cx="3429000" cy="2571750"/>
          </a:xfrm>
          <a:prstGeom prst="rect">
            <a:avLst/>
          </a:prstGeom>
          <a:noFill/>
          <a:ln>
            <a:noFill/>
          </a:ln>
        </p:spPr>
      </p:pic>
      <p:pic>
        <p:nvPicPr>
          <p:cNvPr id="120" name="Google Shape;120;p21"/>
          <p:cNvPicPr preferRelativeResize="0"/>
          <p:nvPr/>
        </p:nvPicPr>
        <p:blipFill>
          <a:blip r:embed="rId4">
            <a:alphaModFix/>
          </a:blip>
          <a:stretch>
            <a:fillRect/>
          </a:stretch>
        </p:blipFill>
        <p:spPr>
          <a:xfrm>
            <a:off x="5344625" y="2571750"/>
            <a:ext cx="3429000" cy="257177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